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  <p:sldMasterId id="2147483746" r:id="rId2"/>
  </p:sldMasterIdLst>
  <p:notesMasterIdLst>
    <p:notesMasterId r:id="rId17"/>
  </p:notesMasterIdLst>
  <p:handoutMasterIdLst>
    <p:handoutMasterId r:id="rId18"/>
  </p:handoutMasterIdLst>
  <p:sldIdLst>
    <p:sldId id="294" r:id="rId3"/>
    <p:sldId id="1343" r:id="rId4"/>
    <p:sldId id="1344" r:id="rId5"/>
    <p:sldId id="1345" r:id="rId6"/>
    <p:sldId id="1339" r:id="rId7"/>
    <p:sldId id="1338" r:id="rId8"/>
    <p:sldId id="1330" r:id="rId9"/>
    <p:sldId id="1331" r:id="rId10"/>
    <p:sldId id="1346" r:id="rId11"/>
    <p:sldId id="1347" r:id="rId12"/>
    <p:sldId id="1336" r:id="rId13"/>
    <p:sldId id="1349" r:id="rId14"/>
    <p:sldId id="1350" r:id="rId15"/>
    <p:sldId id="134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iu, Cheng (IFPRI)" initials="QC(" lastIdx="1" clrIdx="0"/>
  <p:cmAuthor id="2" name="de Brauw, Alan (IFPRI)" initials="dBA(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4D82E"/>
    <a:srgbClr val="435464"/>
    <a:srgbClr val="62BB46"/>
    <a:srgbClr val="439E2E"/>
    <a:srgbClr val="000000"/>
    <a:srgbClr val="89A527"/>
    <a:srgbClr val="EE283B"/>
    <a:srgbClr val="748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172" autoAdjust="0"/>
  </p:normalViewPr>
  <p:slideViewPr>
    <p:cSldViewPr snapToGrid="0">
      <p:cViewPr varScale="1">
        <p:scale>
          <a:sx n="100" d="100"/>
          <a:sy n="100" d="100"/>
        </p:scale>
        <p:origin x="108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96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09C9F-CDE2-6649-9DC9-F2DCDF47A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21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3BBB4-83BA-4922-A4DB-9F70F816F70F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AA323-5059-4D56-8340-1C4053A31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067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4D9AD8-3193-4DCA-B143-819DCFD1844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2150"/>
            <a:ext cx="6148387" cy="3459163"/>
          </a:xfrm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633E3EE-1163-4831-8D81-B81A7431B4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75000">
                <a:schemeClr val="accent2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14400"/>
            <a:ext cx="914403" cy="1676403"/>
          </a:xfrm>
          <a:prstGeom prst="rect">
            <a:avLst/>
          </a:prstGeom>
          <a:noFill/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01034322-4365-498E-A7FE-7A8714B6B2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5997" y="768095"/>
            <a:ext cx="7505703" cy="1362456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CAN RUN TWO LINES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EA0D272-8C0C-4A3A-9299-20C6D47805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85997" y="2161704"/>
            <a:ext cx="7505703" cy="53122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/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B7C7A09-1B0D-478E-92A3-69BAA6FCE9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3733801"/>
            <a:ext cx="7505700" cy="248716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Title, Department/Division</a:t>
            </a:r>
            <a:br>
              <a:rPr lang="en-US"/>
            </a:br>
            <a:r>
              <a:rPr lang="en-US"/>
              <a:t>International Food Policy Research Institute</a:t>
            </a: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Location | Date</a:t>
            </a:r>
          </a:p>
        </p:txBody>
      </p:sp>
    </p:spTree>
    <p:extLst>
      <p:ext uri="{BB962C8B-B14F-4D97-AF65-F5344CB8AC3E}">
        <p14:creationId xmlns:p14="http://schemas.microsoft.com/office/powerpoint/2010/main" val="173265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0B236-4CD8-4EE5-9632-465AA1FE0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F15903-8CDF-40F7-B0CE-FB2AA6081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ED2B4-6787-4C6A-AFE1-43DEBB1FF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E7955-0787-46E2-B8FB-B727D77CA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6938F7-AB8D-4DFB-83EF-DF78058F5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2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89D47-8924-4D97-8F11-62BED446D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E6D1E-05E0-4A24-B48D-C9BEDD189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7F89F-E5AF-45A5-BDB8-DE9DB4A8DE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E60E4D-A5B3-463F-A3BE-411265C4F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36020-D63D-4CD1-91E7-617BD38F9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AA3B9A-F299-4B85-92A1-E09C48153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82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FDF5A-1542-47E3-8CD4-8B47C74CC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1D61E-BAAF-4E8E-AEBE-F69D06A51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B12781-6399-4361-AA49-57761D55B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AE65D0-73A9-4281-BC18-2FB59C96A4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E6B152-A678-46DE-AF86-770243B3B4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A29EFD-D9E4-437A-BE11-1AF01E9B8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21C531-8DFA-4EF4-B83D-4837B8A37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E57045-C225-4CB7-BADC-E2E440751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21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C07A7-1BE8-4227-844D-0FE3A177C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835462-0643-4BC8-A605-D19FA9B61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E4A487-C0ED-4368-AFC7-307F821E7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D97680-2541-48DF-9145-4FAC7E1A1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86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7DB69C-3638-4841-91EF-549877F70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4329DE-7488-4FB1-9ADA-7697E53C7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C9838E-6801-48CD-AF84-AFAA75D94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86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46330-8126-43C1-AC3F-707267E73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87336-0A96-4225-8586-79BB29185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EAFA66-18FE-4F2A-BBA3-42520CC1D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B6A5AC-493B-4ECC-AC14-EDD91AFF0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5BA26F-554D-47F8-9C9B-D16A8BBEE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103F2A-82BA-4E8F-B0D1-713C4D8DF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38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E311B-D1FC-4D19-AEA0-04B674F72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2F0988-0CCF-43CD-A491-74A1295EB1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39F465-4963-4BF3-AC2D-E59628B083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B078A3-8127-4DBA-89CB-3BF6BFAF9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DA0E21-BAFF-4A9B-9EC5-80AA347B0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EFF49-BA7F-476E-BA75-2C3009E6F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48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81C21-2C27-4C9C-A2EB-F95C79A39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2699B8-3C89-4D5B-9101-DC7728AEFA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3034B-6671-423D-90A7-9F2C2E184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3B086-F0C0-429A-BD5E-ABE500B96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DD25BC-A102-478A-BBF1-2A3119631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5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3CB92F-7B3C-42D3-8E10-C280EA9B2B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EEDA5E-7CFF-4DEB-A9BA-F3D972CDE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9C8F9-514C-468E-93D3-7E57070AC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95394-0269-46BB-A4B7-FD93EFB1C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1975E-FCED-4EAD-A640-0BB07E7FC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10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9334500" cy="1261872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5625"/>
            <a:ext cx="9334500" cy="4351338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-228600">
              <a:buFont typeface="Courier New" charset="0"/>
              <a:buChar char="o"/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5173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9334500" cy="1261872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4608576" cy="4351338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3124" y="1825625"/>
            <a:ext cx="4608576" cy="4351338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66590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9334500" cy="1261872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823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3439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7374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94DD2-B736-4515-9F1A-B892D90F7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88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7FA4F-55A8-430A-8B93-AC4A79ACEA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FB78B5-DB80-45E7-8DFD-B46466C310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857BB-82AA-47F5-B7A2-C2359DF5B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E6AC6-B240-44A6-A6C4-3D07C1865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D01D3-44CD-4A27-A9D8-1A7FE6EC1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82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84B34-BC5C-4949-A54C-5644C6532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CAEB3-A5D7-45AD-97E3-989A827E8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C0399-C42A-4512-B4F9-E4042AA33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6073C-04F6-472F-BF9A-24FD0BC46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05272-20AE-48C5-A15C-A18A0FA23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53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65125"/>
            <a:ext cx="93345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93345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A5AFE-9A4C-9443-92D6-A4D7FDF824DC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485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4C31E-DA4C-F44D-B44A-157C5C055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23" r:id="rId3"/>
    <p:sldLayoutId id="2147483743" r:id="rId4"/>
    <p:sldLayoutId id="2147483742" r:id="rId5"/>
    <p:sldLayoutId id="2147483744" r:id="rId6"/>
    <p:sldLayoutId id="214748374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charset="2"/>
        <a:buChar char="§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charset="0"/>
        <a:buChar char="o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charset="0"/>
        <a:buChar char="o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charset="0"/>
        <a:buChar char="o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charset="0"/>
        <a:buChar char="o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168" userDrawn="1">
          <p15:clr>
            <a:srgbClr val="F26B43"/>
          </p15:clr>
        </p15:guide>
        <p15:guide id="2" orient="horz" pos="912" userDrawn="1">
          <p15:clr>
            <a:srgbClr val="F26B43"/>
          </p15:clr>
        </p15:guide>
        <p15:guide id="4" orient="horz" pos="331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833DE8-8FD2-4A51-8435-D7EE671A4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23EA6-86AF-4685-85A8-BD3D79844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E8393F-51F4-4126-81AF-73B40FB675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9A60A-0E9D-4CF0-A579-5F5A66AFFA0A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642FB-4577-4C31-AC38-3945C3C512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36217-E894-4394-94ED-ED16738533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31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3.jpeg"/><Relationship Id="rId7" Type="http://schemas.openxmlformats.org/officeDocument/2006/relationships/image" Target="../media/image57.emf"/><Relationship Id="rId2" Type="http://schemas.openxmlformats.org/officeDocument/2006/relationships/hyperlink" Target="https://blogs.cornell.edu/nature-sustainability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emf"/><Relationship Id="rId5" Type="http://schemas.openxmlformats.org/officeDocument/2006/relationships/image" Target="../media/image55.emf"/><Relationship Id="rId4" Type="http://schemas.openxmlformats.org/officeDocument/2006/relationships/image" Target="../media/image54.emf"/><Relationship Id="rId9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26" Type="http://schemas.openxmlformats.org/officeDocument/2006/relationships/image" Target="../media/image26.emf"/><Relationship Id="rId21" Type="http://schemas.openxmlformats.org/officeDocument/2006/relationships/image" Target="../media/image21.jpeg"/><Relationship Id="rId34" Type="http://schemas.openxmlformats.org/officeDocument/2006/relationships/image" Target="../media/image34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5" Type="http://schemas.openxmlformats.org/officeDocument/2006/relationships/image" Target="../media/image25.emf"/><Relationship Id="rId33" Type="http://schemas.openxmlformats.org/officeDocument/2006/relationships/image" Target="../media/image33.jpeg"/><Relationship Id="rId2" Type="http://schemas.openxmlformats.org/officeDocument/2006/relationships/hyperlink" Target="https://blogs.cornell.edu/nature-sustainability/" TargetMode="External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29" Type="http://schemas.openxmlformats.org/officeDocument/2006/relationships/image" Target="../media/image29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image" Target="../media/image24.emf"/><Relationship Id="rId32" Type="http://schemas.openxmlformats.org/officeDocument/2006/relationships/image" Target="../media/image32.jpeg"/><Relationship Id="rId37" Type="http://schemas.openxmlformats.org/officeDocument/2006/relationships/image" Target="../media/image37.pn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23" Type="http://schemas.openxmlformats.org/officeDocument/2006/relationships/image" Target="../media/image23.emf"/><Relationship Id="rId28" Type="http://schemas.openxmlformats.org/officeDocument/2006/relationships/image" Target="../media/image28.emf"/><Relationship Id="rId36" Type="http://schemas.openxmlformats.org/officeDocument/2006/relationships/image" Target="../media/image36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31" Type="http://schemas.openxmlformats.org/officeDocument/2006/relationships/image" Target="../media/image31.emf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image" Target="../media/image22.emf"/><Relationship Id="rId27" Type="http://schemas.openxmlformats.org/officeDocument/2006/relationships/image" Target="../media/image27.emf"/><Relationship Id="rId30" Type="http://schemas.openxmlformats.org/officeDocument/2006/relationships/image" Target="../media/image30.emf"/><Relationship Id="rId35" Type="http://schemas.openxmlformats.org/officeDocument/2006/relationships/image" Target="../media/image35.jpeg"/><Relationship Id="rId8" Type="http://schemas.openxmlformats.org/officeDocument/2006/relationships/image" Target="../media/image8.jpe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354701" y="2479397"/>
            <a:ext cx="1148259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b="1" dirty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Bundling Innovations for</a:t>
            </a:r>
          </a:p>
          <a:p>
            <a:pPr algn="ctr" eaLnBrk="0" hangingPunct="0"/>
            <a:r>
              <a:rPr lang="en-US" sz="2800" b="1" dirty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Agri-Food Systems Transformation:</a:t>
            </a:r>
          </a:p>
          <a:p>
            <a:pPr algn="ctr" eaLnBrk="0" hangingPunct="0"/>
            <a:r>
              <a:rPr lang="en-US" sz="2800" b="1" dirty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Some Reflections for Canadian Leaders</a:t>
            </a:r>
          </a:p>
          <a:p>
            <a:pPr algn="ctr" eaLnBrk="0" hangingPunct="0"/>
            <a:endParaRPr lang="en-US" sz="2000" b="1" dirty="0">
              <a:solidFill>
                <a:schemeClr val="bg1"/>
              </a:solidFill>
              <a:latin typeface="Georgia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US" sz="2000" b="1" dirty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Christopher B. Barrett</a:t>
            </a:r>
          </a:p>
          <a:p>
            <a:pPr algn="ctr" eaLnBrk="0" hangingPunct="0"/>
            <a:r>
              <a:rPr lang="en-US" sz="2000" b="1" dirty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Cornell University</a:t>
            </a:r>
          </a:p>
          <a:p>
            <a:pPr algn="ctr" eaLnBrk="0" hangingPunct="0"/>
            <a:endParaRPr lang="en-US" sz="2000" b="1" dirty="0">
              <a:solidFill>
                <a:schemeClr val="bg1"/>
              </a:solidFill>
              <a:latin typeface="Georgia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US" sz="2000" b="1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Canadian Agri-Food Policy Institute</a:t>
            </a:r>
          </a:p>
          <a:p>
            <a:pPr algn="ctr" eaLnBrk="0" hangingPunct="0"/>
            <a:r>
              <a:rPr lang="en-US" sz="2000" b="1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Big Solutions Forum</a:t>
            </a:r>
            <a:endParaRPr lang="en-US" sz="2000" b="1" dirty="0">
              <a:solidFill>
                <a:schemeClr val="bg1"/>
              </a:solidFill>
              <a:latin typeface="Georgia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US" sz="2000" b="1" dirty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May 11, 2021</a:t>
            </a:r>
          </a:p>
        </p:txBody>
      </p:sp>
      <p:pic>
        <p:nvPicPr>
          <p:cNvPr id="5124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3282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2556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95751" y="1276448"/>
            <a:ext cx="8963559" cy="3086100"/>
          </a:xfrm>
        </p:spPr>
        <p:txBody>
          <a:bodyPr>
            <a:noAutofit/>
          </a:bodyPr>
          <a:lstStyle/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4. Commit to co-creation with shared and verifiable responsibility </a:t>
            </a:r>
            <a:r>
              <a:rPr lang="en-US" sz="20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Agreed KPMs, safety nets, penalties can accelerate beneficial innovation and minimize adverse unintended consequences. </a:t>
            </a: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5</a:t>
            </a:r>
            <a:r>
              <a:rPr lang="en-US" sz="2000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. Deconcentrate power</a:t>
            </a:r>
            <a:endParaRPr lang="en-US" sz="2000" dirty="0"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Reducing market and political power imbalances and broadening participation in innovation dialogues can accelerate innovation. </a:t>
            </a: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6</a:t>
            </a:r>
            <a:r>
              <a:rPr lang="en-US" sz="2000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. Mainstream systemic risk management</a:t>
            </a:r>
            <a:endParaRPr lang="en-US" sz="2000" dirty="0"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COVID-19 underscores the rising importance of effective systemic risk management. 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Need innovative </a:t>
            </a:r>
            <a:r>
              <a:rPr lang="en-US" sz="20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risk reduction and risk transfer mechanisms.</a:t>
            </a: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7</a:t>
            </a:r>
            <a:r>
              <a:rPr lang="en-US" sz="2000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. Develop novel financing mechanisms</a:t>
            </a:r>
            <a:endParaRPr lang="en-US" sz="2000" b="1" dirty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AFS innovations require $$$ (hundreds of billions annually). </a:t>
            </a: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How to mobilize private resources beyond public spending/philanthropy?</a:t>
            </a: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175DF72D-1CB3-4D89-BADA-C304C217EFC1}"/>
              </a:ext>
            </a:extLst>
          </p:cNvPr>
          <p:cNvSpPr txBox="1">
            <a:spLocks/>
          </p:cNvSpPr>
          <p:nvPr/>
        </p:nvSpPr>
        <p:spPr bwMode="auto">
          <a:xfrm>
            <a:off x="4926724" y="66675"/>
            <a:ext cx="486497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Other Essential Actions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78224A82-DCFD-4659-B401-C3983856B5D5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07" t="32457" r="24468" b="29730"/>
          <a:stretch/>
        </p:blipFill>
        <p:spPr bwMode="auto">
          <a:xfrm>
            <a:off x="9179291" y="1738707"/>
            <a:ext cx="2803997" cy="23993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E82209-16E5-4BE0-A79F-3B12031866CB}"/>
              </a:ext>
            </a:extLst>
          </p:cNvPr>
          <p:cNvSpPr txBox="1"/>
          <p:nvPr/>
        </p:nvSpPr>
        <p:spPr>
          <a:xfrm>
            <a:off x="748862" y="6187966"/>
            <a:ext cx="10886090" cy="9144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00"/>
                </a:solidFill>
                <a:latin typeface="Georgia" panose="02040502050405020303" pitchFamily="18" charset="0"/>
              </a:rPr>
              <a:t>Latent Canadian advantage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: trusted agent – low-cost verifiability of product attributes: </a:t>
            </a: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ESG (GHG, water, chemicals, labor); healthful foods,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6245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4590" y="1475718"/>
            <a:ext cx="11262819" cy="3086100"/>
          </a:xfrm>
        </p:spPr>
        <p:txBody>
          <a:bodyPr>
            <a:noAutofit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Post-harvest value addition</a:t>
            </a:r>
            <a:endParaRPr lang="en-US" b="1" dirty="0"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Globally, 73% of consumer spending on FAH (91% on FAFH) accrues to post-harvest value chain actors. Post-harvest share will inevitably continue growing. Must build value addition capacity for export markets. 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4CD45E33-41F4-4A0D-A123-3E086237D1B3}"/>
              </a:ext>
            </a:extLst>
          </p:cNvPr>
          <p:cNvSpPr txBox="1">
            <a:spLocks/>
          </p:cNvSpPr>
          <p:nvPr/>
        </p:nvSpPr>
        <p:spPr bwMode="auto">
          <a:xfrm>
            <a:off x="5027942" y="66675"/>
            <a:ext cx="641782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Canada’s big challenges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FCC8260-2A9F-407A-BB2E-BC61E3564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7929" y="3839232"/>
            <a:ext cx="5557837" cy="20907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4977AD-C0E1-4BA6-8204-13CD2A9BA7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509" y="3476625"/>
            <a:ext cx="4463433" cy="270456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9FA0D26-79C2-45DF-B13C-9F08B3589274}"/>
              </a:ext>
            </a:extLst>
          </p:cNvPr>
          <p:cNvSpPr txBox="1"/>
          <p:nvPr/>
        </p:nvSpPr>
        <p:spPr>
          <a:xfrm>
            <a:off x="564509" y="6376600"/>
            <a:ext cx="3381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  <a:latin typeface="Georgia" panose="02040502050405020303" pitchFamily="18" charset="0"/>
              </a:rPr>
              <a:t>Source: Yi et al. </a:t>
            </a:r>
            <a:r>
              <a:rPr lang="it-IT" sz="1200" i="1" dirty="0">
                <a:solidFill>
                  <a:schemeClr val="bg1"/>
                </a:solidFill>
                <a:latin typeface="Georgia" panose="02040502050405020303" pitchFamily="18" charset="0"/>
              </a:rPr>
              <a:t>Nature Food </a:t>
            </a:r>
            <a:r>
              <a:rPr lang="it-IT" sz="1200" dirty="0">
                <a:solidFill>
                  <a:schemeClr val="bg1"/>
                </a:solidFill>
                <a:latin typeface="Georgia" panose="02040502050405020303" pitchFamily="18" charset="0"/>
              </a:rPr>
              <a:t>in press</a:t>
            </a:r>
            <a:endParaRPr lang="en-US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77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2931" y="1568931"/>
            <a:ext cx="11262819" cy="3086100"/>
          </a:xfrm>
        </p:spPr>
        <p:txBody>
          <a:bodyPr>
            <a:noAutofit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Connecting to food retail and food service in LMICs</a:t>
            </a:r>
            <a:endParaRPr lang="en-US" b="1" dirty="0"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Extremely rapid agri-food value chain transformations happening in LMICs, esp. downstream. Brands and FDI, not just commodity trade, keys to mkt expansion.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4CD45E33-41F4-4A0D-A123-3E086237D1B3}"/>
              </a:ext>
            </a:extLst>
          </p:cNvPr>
          <p:cNvSpPr txBox="1">
            <a:spLocks/>
          </p:cNvSpPr>
          <p:nvPr/>
        </p:nvSpPr>
        <p:spPr bwMode="auto">
          <a:xfrm>
            <a:off x="5027942" y="66675"/>
            <a:ext cx="641782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Canada’s big challenges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FA0D26-79C2-45DF-B13C-9F08B3589274}"/>
              </a:ext>
            </a:extLst>
          </p:cNvPr>
          <p:cNvSpPr txBox="1"/>
          <p:nvPr/>
        </p:nvSpPr>
        <p:spPr>
          <a:xfrm>
            <a:off x="564509" y="6376600"/>
            <a:ext cx="5026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  <a:latin typeface="Georgia" panose="02040502050405020303" pitchFamily="18" charset="0"/>
              </a:rPr>
              <a:t>Source: Barrett et al. </a:t>
            </a:r>
            <a:r>
              <a:rPr lang="it-IT" sz="1200" i="1" dirty="0">
                <a:solidFill>
                  <a:schemeClr val="bg1"/>
                </a:solidFill>
                <a:latin typeface="Georgia" panose="02040502050405020303" pitchFamily="18" charset="0"/>
              </a:rPr>
              <a:t>Journal of Economic Literature </a:t>
            </a:r>
            <a:r>
              <a:rPr lang="it-IT" sz="1200" dirty="0">
                <a:solidFill>
                  <a:schemeClr val="bg1"/>
                </a:solidFill>
                <a:latin typeface="Georgia" panose="02040502050405020303" pitchFamily="18" charset="0"/>
              </a:rPr>
              <a:t>in press</a:t>
            </a:r>
            <a:endParaRPr lang="en-US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1BC970D-BA29-4C29-A79A-2FAED19A7A0F}"/>
              </a:ext>
            </a:extLst>
          </p:cNvPr>
          <p:cNvGrpSpPr/>
          <p:nvPr/>
        </p:nvGrpSpPr>
        <p:grpSpPr>
          <a:xfrm>
            <a:off x="564509" y="3400425"/>
            <a:ext cx="5619750" cy="2684138"/>
            <a:chOff x="564509" y="3267075"/>
            <a:chExt cx="5619750" cy="268413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2FDAD9F-EFF0-4BEA-A9DC-0CF6DA6B4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4509" y="3581400"/>
              <a:ext cx="4080673" cy="236981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F9F8D4C-8E36-4BA3-B1BB-BB5F742D5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4509" y="3267075"/>
              <a:ext cx="5619750" cy="314325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9C7A43C-B0FA-4AEB-9538-ACD008D209F3}"/>
              </a:ext>
            </a:extLst>
          </p:cNvPr>
          <p:cNvGrpSpPr/>
          <p:nvPr/>
        </p:nvGrpSpPr>
        <p:grpSpPr>
          <a:xfrm>
            <a:off x="6540953" y="3438525"/>
            <a:ext cx="5286375" cy="2847975"/>
            <a:chOff x="6540953" y="3305175"/>
            <a:chExt cx="5286375" cy="284797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0881369-7B26-4E06-8C31-CAF32F6E6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08358" y="3581400"/>
              <a:ext cx="4683292" cy="257175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6010B2D-2414-4899-A84B-725F17A1B4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40953" y="3305175"/>
              <a:ext cx="5286375" cy="266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8614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"/>
    </mc:Choice>
    <mc:Fallback>
      <p:transition spd="slow" advTm="46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7175" y="1685925"/>
            <a:ext cx="9600749" cy="3086100"/>
          </a:xfrm>
        </p:spPr>
        <p:txBody>
          <a:bodyPr>
            <a:noAutofit/>
          </a:bodyPr>
          <a:lstStyle/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Dramatic transformation of agri-food systems is both needed and essential.</a:t>
            </a: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Bundling social and technological changes is key.</a:t>
            </a: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  <a:latin typeface="Georgia" panose="02040502050405020303" pitchFamily="18" charset="0"/>
              </a:rPr>
              <a:t>Canada has some natural advantages: geography, reputation, culture/language</a:t>
            </a: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  <a:latin typeface="Georgia" panose="02040502050405020303" pitchFamily="18" charset="0"/>
              </a:rPr>
              <a:t>Also some challenges: must build post-harvest value addition and presence in consumer-facing LMICs agri-food value chains that are the main growth markets. 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175DF72D-1CB3-4D89-BADA-C304C217EFC1}"/>
              </a:ext>
            </a:extLst>
          </p:cNvPr>
          <p:cNvSpPr txBox="1">
            <a:spLocks/>
          </p:cNvSpPr>
          <p:nvPr/>
        </p:nvSpPr>
        <p:spPr bwMode="auto">
          <a:xfrm>
            <a:off x="4926723" y="66675"/>
            <a:ext cx="683665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Summary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78224A82-DCFD-4659-B401-C3983856B5D5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07" t="32457" r="24468" b="29730"/>
          <a:stretch/>
        </p:blipFill>
        <p:spPr bwMode="auto">
          <a:xfrm>
            <a:off x="9274541" y="2835018"/>
            <a:ext cx="2803997" cy="23993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39468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"/>
    </mc:Choice>
    <mc:Fallback>
      <p:transition spd="slow" advTm="46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2931" y="1340328"/>
            <a:ext cx="10929445" cy="3086100"/>
          </a:xfrm>
        </p:spPr>
        <p:txBody>
          <a:bodyPr>
            <a:noAutofit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Report and associated journal articles, videos, etc. available at </a:t>
            </a:r>
            <a:r>
              <a:rPr lang="en-US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hlinkClick r:id="rId2"/>
              </a:rPr>
              <a:t>https://blogs.cornell.edu/nature-sustainability/</a:t>
            </a:r>
            <a:r>
              <a:rPr lang="en-US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Thank you for your time and interest!</a:t>
            </a: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4CD45E33-41F4-4A0D-A123-3E086237D1B3}"/>
              </a:ext>
            </a:extLst>
          </p:cNvPr>
          <p:cNvSpPr txBox="1">
            <a:spLocks/>
          </p:cNvSpPr>
          <p:nvPr/>
        </p:nvSpPr>
        <p:spPr bwMode="auto">
          <a:xfrm>
            <a:off x="5027942" y="66675"/>
            <a:ext cx="4686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Thank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20390B-D214-4B3D-99F2-E75552037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5377299"/>
            <a:ext cx="5250677" cy="8803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A4DD5D-E708-4CB8-AE5A-C2DA0A3426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592155"/>
            <a:ext cx="5610790" cy="15079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7D80DC1-1D8E-4934-9274-F34AB42ACBE7}"/>
              </a:ext>
            </a:extLst>
          </p:cNvPr>
          <p:cNvGrpSpPr/>
          <p:nvPr/>
        </p:nvGrpSpPr>
        <p:grpSpPr>
          <a:xfrm>
            <a:off x="425755" y="3657773"/>
            <a:ext cx="4499267" cy="865762"/>
            <a:chOff x="2808051" y="2728608"/>
            <a:chExt cx="6707388" cy="140078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E18EE55-0C51-4DD0-A508-9F4B4CDAC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08051" y="2728608"/>
              <a:ext cx="6575898" cy="140078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DE887EE-6123-49D1-9C97-272F161412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08035" y="3263629"/>
              <a:ext cx="3307404" cy="165370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E2E0E10-820D-4FCD-9AD0-1AEB288AC0EB}"/>
              </a:ext>
            </a:extLst>
          </p:cNvPr>
          <p:cNvGrpSpPr/>
          <p:nvPr/>
        </p:nvGrpSpPr>
        <p:grpSpPr>
          <a:xfrm>
            <a:off x="258495" y="4854208"/>
            <a:ext cx="4745584" cy="1261241"/>
            <a:chOff x="2131465" y="2373644"/>
            <a:chExt cx="7572375" cy="211071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A81F269-554A-4759-9BBD-0951F91D0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131465" y="2436480"/>
              <a:ext cx="7572375" cy="204787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79F92A5-0A25-436A-A25F-717628E78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538396" y="2373644"/>
              <a:ext cx="4105275" cy="171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000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897018" y="2720846"/>
            <a:ext cx="7225750" cy="22019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Cornell Atkinson – </a:t>
            </a:r>
            <a:r>
              <a:rPr lang="en-US" i="1" dirty="0">
                <a:solidFill>
                  <a:schemeClr val="bg1"/>
                </a:solidFill>
                <a:latin typeface="Georgia" panose="02040502050405020303" pitchFamily="18" charset="0"/>
              </a:rPr>
              <a:t>Nature Sustainability 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2020</a:t>
            </a:r>
            <a:r>
              <a:rPr lang="en-US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expert panel on “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Innovations to Build Sustainable, Equitable, Inclusive Food Value Chains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,” a diverse group of 23 experts from across disciplines, regions,  organizations, etc., w/10 additional co-authors.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Report issued Dec. 2020 on </a:t>
            </a:r>
            <a:r>
              <a:rPr lang="en-US" i="1" dirty="0">
                <a:solidFill>
                  <a:schemeClr val="bg1"/>
                </a:solidFill>
                <a:latin typeface="Georgia" panose="02040502050405020303" pitchFamily="18" charset="0"/>
              </a:rPr>
              <a:t>Nature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 web site. Book forthcoming in Palgrave Macmillan SDG series. </a:t>
            </a: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b="1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Based on the”, released Dec. 2020. </a:t>
            </a: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3CD39138-2085-4B13-80D5-E00B1C068474}"/>
              </a:ext>
            </a:extLst>
          </p:cNvPr>
          <p:cNvSpPr txBox="1">
            <a:spLocks/>
          </p:cNvSpPr>
          <p:nvPr/>
        </p:nvSpPr>
        <p:spPr bwMode="auto">
          <a:xfrm>
            <a:off x="5024218" y="44813"/>
            <a:ext cx="4686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Expert panel</a:t>
            </a:r>
          </a:p>
        </p:txBody>
      </p:sp>
      <p:pic>
        <p:nvPicPr>
          <p:cNvPr id="1026" name="Picture 2" descr="Mario Herrero">
            <a:extLst>
              <a:ext uri="{FF2B5EF4-FFF2-40B4-BE49-F238E27FC236}">
                <a16:creationId xmlns:a16="http://schemas.microsoft.com/office/drawing/2014/main" id="{B5CA6BA5-61A7-4D0F-837D-172A16564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8" y="3067602"/>
            <a:ext cx="916576" cy="91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becca Nelson">
            <a:extLst>
              <a:ext uri="{FF2B5EF4-FFF2-40B4-BE49-F238E27FC236}">
                <a16:creationId xmlns:a16="http://schemas.microsoft.com/office/drawing/2014/main" id="{964D8C87-5D53-45D1-9C28-51AE6FA18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8" y="4891682"/>
            <a:ext cx="967459" cy="96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essica Fanzo">
            <a:extLst>
              <a:ext uri="{FF2B5EF4-FFF2-40B4-BE49-F238E27FC236}">
                <a16:creationId xmlns:a16="http://schemas.microsoft.com/office/drawing/2014/main" id="{030D66A8-3498-41AA-9C1C-B77C25748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651" y="5864689"/>
            <a:ext cx="923467" cy="97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im Benton">
            <a:extLst>
              <a:ext uri="{FF2B5EF4-FFF2-40B4-BE49-F238E27FC236}">
                <a16:creationId xmlns:a16="http://schemas.microsoft.com/office/drawing/2014/main" id="{90731665-C4A8-4BDB-85A9-030B89860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982" y="5865937"/>
            <a:ext cx="975882" cy="97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Karen Cooper">
            <a:extLst>
              <a:ext uri="{FF2B5EF4-FFF2-40B4-BE49-F238E27FC236}">
                <a16:creationId xmlns:a16="http://schemas.microsoft.com/office/drawing/2014/main" id="{F807C0D6-40EC-4B6C-A12B-86D012558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9" y="1212117"/>
            <a:ext cx="943583" cy="94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Edward Buckler">
            <a:extLst>
              <a:ext uri="{FF2B5EF4-FFF2-40B4-BE49-F238E27FC236}">
                <a16:creationId xmlns:a16="http://schemas.microsoft.com/office/drawing/2014/main" id="{37E2CADC-32E9-4D36-8B33-DAA09A3C2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314" y="5834401"/>
            <a:ext cx="1021717" cy="102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ikin Gandhi">
            <a:extLst>
              <a:ext uri="{FF2B5EF4-FFF2-40B4-BE49-F238E27FC236}">
                <a16:creationId xmlns:a16="http://schemas.microsoft.com/office/drawing/2014/main" id="{20E38439-A319-4F58-88CE-85C28FC45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867" y="5855574"/>
            <a:ext cx="986245" cy="98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teven James">
            <a:extLst>
              <a:ext uri="{FF2B5EF4-FFF2-40B4-BE49-F238E27FC236}">
                <a16:creationId xmlns:a16="http://schemas.microsoft.com/office/drawing/2014/main" id="{591C580B-B865-4D5C-B788-CD5E0DD5C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180" y="1194658"/>
            <a:ext cx="990835" cy="99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ark Kahn">
            <a:extLst>
              <a:ext uri="{FF2B5EF4-FFF2-40B4-BE49-F238E27FC236}">
                <a16:creationId xmlns:a16="http://schemas.microsoft.com/office/drawing/2014/main" id="{87B41121-9021-4A00-80B0-B50C4C1D1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332" y="1164649"/>
            <a:ext cx="977354" cy="97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Laté Lawson-Lartego">
            <a:extLst>
              <a:ext uri="{FF2B5EF4-FFF2-40B4-BE49-F238E27FC236}">
                <a16:creationId xmlns:a16="http://schemas.microsoft.com/office/drawing/2014/main" id="{BEFEF540-80C2-447F-BC38-B5C559E72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5" y="2155426"/>
            <a:ext cx="916575" cy="91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Alexander Mathys">
            <a:extLst>
              <a:ext uri="{FF2B5EF4-FFF2-40B4-BE49-F238E27FC236}">
                <a16:creationId xmlns:a16="http://schemas.microsoft.com/office/drawing/2014/main" id="{CE3E2BCB-913B-436A-859D-6E3E18621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9" y="5842864"/>
            <a:ext cx="1005727" cy="100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Andrew Mude">
            <a:extLst>
              <a:ext uri="{FF2B5EF4-FFF2-40B4-BE49-F238E27FC236}">
                <a16:creationId xmlns:a16="http://schemas.microsoft.com/office/drawing/2014/main" id="{3FBE9377-C95F-40E0-B6E6-495428593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827" y="5836094"/>
            <a:ext cx="1005727" cy="100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oward-Yana Shapiro">
            <a:extLst>
              <a:ext uri="{FF2B5EF4-FFF2-40B4-BE49-F238E27FC236}">
                <a16:creationId xmlns:a16="http://schemas.microsoft.com/office/drawing/2014/main" id="{64A6ECB3-CD1E-4FF9-83BD-1FF74591E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8144" y="2180009"/>
            <a:ext cx="990836" cy="99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Roy Steiner">
            <a:extLst>
              <a:ext uri="{FF2B5EF4-FFF2-40B4-BE49-F238E27FC236}">
                <a16:creationId xmlns:a16="http://schemas.microsoft.com/office/drawing/2014/main" id="{9D0613EC-3F0C-4C64-8121-3F730B26C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534" y="5859875"/>
            <a:ext cx="1010542" cy="101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Stephen Wood">
            <a:extLst>
              <a:ext uri="{FF2B5EF4-FFF2-40B4-BE49-F238E27FC236}">
                <a16:creationId xmlns:a16="http://schemas.microsoft.com/office/drawing/2014/main" id="{78F951CC-5182-44CB-BAEA-ABE2209539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" b="16400"/>
          <a:stretch/>
        </p:blipFill>
        <p:spPr bwMode="auto">
          <a:xfrm>
            <a:off x="11168144" y="4072248"/>
            <a:ext cx="989632" cy="82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Lindiwe Sibanda">
            <a:extLst>
              <a:ext uri="{FF2B5EF4-FFF2-40B4-BE49-F238E27FC236}">
                <a16:creationId xmlns:a16="http://schemas.microsoft.com/office/drawing/2014/main" id="{916AC77E-E7C8-41FB-8CB2-EDD079296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300" y="1186355"/>
            <a:ext cx="977354" cy="97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6" descr="Jianbo Shen">
            <a:extLst>
              <a:ext uri="{FF2B5EF4-FFF2-40B4-BE49-F238E27FC236}">
                <a16:creationId xmlns:a16="http://schemas.microsoft.com/office/drawing/2014/main" id="{19869417-771C-47DC-9622-5EC3591CF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657" y="1195024"/>
            <a:ext cx="969583" cy="96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Chris Barrett">
            <a:extLst>
              <a:ext uri="{FF2B5EF4-FFF2-40B4-BE49-F238E27FC236}">
                <a16:creationId xmlns:a16="http://schemas.microsoft.com/office/drawing/2014/main" id="{2C50EE93-6CA1-411F-8B2A-96B09927CB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2" r="19534" b="13179"/>
          <a:stretch/>
        </p:blipFill>
        <p:spPr bwMode="auto">
          <a:xfrm>
            <a:off x="11174180" y="4904354"/>
            <a:ext cx="990836" cy="96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54D7FD-EC15-4C04-B3D9-5B1BE3B57172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165440" y="5849348"/>
            <a:ext cx="1010542" cy="10315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4A81E9-F948-4A49-808B-C306D38C721E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83352" y="1207609"/>
            <a:ext cx="933855" cy="9435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243CBF-A372-444B-B819-C44CF2A0048A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293460" y="5812314"/>
            <a:ext cx="1061348" cy="10295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42DF76-BD69-4A59-B13F-370256376F0C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2275" y="3979505"/>
            <a:ext cx="925834" cy="9165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D3D9134-C8B6-4996-815A-F7D0ECCDE829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399268" y="1182331"/>
            <a:ext cx="983963" cy="10044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EF63DD3-0A1E-4A96-9BC5-B5D7D41CB502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343842" y="5836092"/>
            <a:ext cx="1036832" cy="100572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E844DA4-66C8-46E2-BA72-E9965D683043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210427" y="5859876"/>
            <a:ext cx="990835" cy="101147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D26FADF-82C1-4337-ACBE-18309B305241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780387" y="1164649"/>
            <a:ext cx="998148" cy="97735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10408FC-A47C-4DC0-A114-8833DECEBC26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1168144" y="3079491"/>
            <a:ext cx="990836" cy="99083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B06C4B8-7FE3-4E67-A8A6-847DE8950598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346760" y="5858938"/>
            <a:ext cx="1016994" cy="996654"/>
          </a:xfrm>
          <a:prstGeom prst="rect">
            <a:avLst/>
          </a:prstGeom>
        </p:spPr>
      </p:pic>
      <p:pic>
        <p:nvPicPr>
          <p:cNvPr id="63" name="Picture 18" descr="Felix Preston">
            <a:extLst>
              <a:ext uri="{FF2B5EF4-FFF2-40B4-BE49-F238E27FC236}">
                <a16:creationId xmlns:a16="http://schemas.microsoft.com/office/drawing/2014/main" id="{5C509882-9C67-4BA7-8761-CBCDBF0ECD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9" r="8233" b="4187"/>
          <a:stretch/>
        </p:blipFill>
        <p:spPr bwMode="auto">
          <a:xfrm>
            <a:off x="10389266" y="1198982"/>
            <a:ext cx="786716" cy="97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4" descr="Philip Thornton">
            <a:extLst>
              <a:ext uri="{FF2B5EF4-FFF2-40B4-BE49-F238E27FC236}">
                <a16:creationId xmlns:a16="http://schemas.microsoft.com/office/drawing/2014/main" id="{35C0B1B7-D1F7-4FE2-B1E1-D12B42BD1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500" y="1164649"/>
            <a:ext cx="977355" cy="97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2" descr="Karrie Denniston">
            <a:extLst>
              <a:ext uri="{FF2B5EF4-FFF2-40B4-BE49-F238E27FC236}">
                <a16:creationId xmlns:a16="http://schemas.microsoft.com/office/drawing/2014/main" id="{50887442-2549-4F11-978C-57A470606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711" y="1178677"/>
            <a:ext cx="977354" cy="97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Shenggen Fan">
            <a:extLst>
              <a:ext uri="{FF2B5EF4-FFF2-40B4-BE49-F238E27FC236}">
                <a16:creationId xmlns:a16="http://schemas.microsoft.com/office/drawing/2014/main" id="{83EB5EA5-C514-498D-BA95-F1CC4C24C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355" y="1172054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30" descr="Thousand Days: Improving the Nutrition of Rural Women - CSW 56 Parallel  Event – The Hunger Project">
            <a:extLst>
              <a:ext uri="{FF2B5EF4-FFF2-40B4-BE49-F238E27FC236}">
                <a16:creationId xmlns:a16="http://schemas.microsoft.com/office/drawing/2014/main" id="{5CAC3E4E-AFA9-41DA-AA8A-E7CCD3C675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6" r="12801" b="35643"/>
          <a:stretch/>
        </p:blipFill>
        <p:spPr bwMode="auto">
          <a:xfrm>
            <a:off x="8603744" y="1179614"/>
            <a:ext cx="825606" cy="99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E69211A-59A8-49E1-A90F-63D9A8C4AB8F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162918" y="2342232"/>
            <a:ext cx="2567899" cy="333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72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66274" y="1312589"/>
            <a:ext cx="11198945" cy="3086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We must hold two fundamental truths firmly in mind: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(1) 1960s/70s objectives – grow supply of staple cereals to avert famine – sparked AFS innovations that enabled huge advances in human well-being.</a:t>
            </a: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3CD39138-2085-4B13-80D5-E00B1C068474}"/>
              </a:ext>
            </a:extLst>
          </p:cNvPr>
          <p:cNvSpPr txBox="1">
            <a:spLocks/>
          </p:cNvSpPr>
          <p:nvPr/>
        </p:nvSpPr>
        <p:spPr bwMode="auto">
          <a:xfrm>
            <a:off x="5027942" y="66675"/>
            <a:ext cx="4686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Core motivation</a:t>
            </a:r>
          </a:p>
        </p:txBody>
      </p:sp>
      <p:sp>
        <p:nvSpPr>
          <p:cNvPr id="3" name="Rectangle 16">
            <a:extLst>
              <a:ext uri="{FF2B5EF4-FFF2-40B4-BE49-F238E27FC236}">
                <a16:creationId xmlns:a16="http://schemas.microsoft.com/office/drawing/2014/main" id="{A22E2F7A-178F-4FBF-B129-553A99178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497" y="24003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F3703CE3-C04B-4729-BC23-2DDB5826C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1979" y="-2131657"/>
            <a:ext cx="5504233" cy="249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3" name="image33.png">
            <a:extLst>
              <a:ext uri="{FF2B5EF4-FFF2-40B4-BE49-F238E27FC236}">
                <a16:creationId xmlns:a16="http://schemas.microsoft.com/office/drawing/2014/main" id="{C41C9F17-8DB9-414B-9667-820376211FE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947021" y="2439234"/>
            <a:ext cx="5894203" cy="2730050"/>
          </a:xfrm>
          <a:prstGeom prst="rect">
            <a:avLst/>
          </a:prstGeom>
          <a:ln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F76FF5-0EF0-4508-BF50-96E7E82C6671}"/>
              </a:ext>
            </a:extLst>
          </p:cNvPr>
          <p:cNvSpPr txBox="1"/>
          <p:nvPr/>
        </p:nvSpPr>
        <p:spPr>
          <a:xfrm>
            <a:off x="964959" y="5169284"/>
            <a:ext cx="10639019" cy="1304925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(2) Those innovations also had major, adverse, unsustainable spillover effects on climate, natural environment, public health/nutrition, social justice.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We must update objectives, accelerate/reorient innovations for 21</a:t>
            </a:r>
            <a:r>
              <a:rPr lang="en-US" sz="2400" baseline="30000" dirty="0">
                <a:solidFill>
                  <a:schemeClr val="bg1"/>
                </a:solidFill>
                <a:latin typeface="Georgia" panose="02040502050405020303" pitchFamily="18" charset="0"/>
              </a:rPr>
              <a:t>st</a:t>
            </a: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 century.</a:t>
            </a:r>
          </a:p>
          <a:p>
            <a:pPr algn="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435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082543" y="1737752"/>
            <a:ext cx="8578468" cy="3086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Build around a shared vision of HERS agri-food systems.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Must embrace multiple objectives simultaneously: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3CD39138-2085-4B13-80D5-E00B1C068474}"/>
              </a:ext>
            </a:extLst>
          </p:cNvPr>
          <p:cNvSpPr txBox="1">
            <a:spLocks/>
          </p:cNvSpPr>
          <p:nvPr/>
        </p:nvSpPr>
        <p:spPr bwMode="auto">
          <a:xfrm>
            <a:off x="5027942" y="66675"/>
            <a:ext cx="4686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Key conclusions</a:t>
            </a:r>
          </a:p>
        </p:txBody>
      </p:sp>
      <p:sp>
        <p:nvSpPr>
          <p:cNvPr id="3" name="Rectangle 16">
            <a:extLst>
              <a:ext uri="{FF2B5EF4-FFF2-40B4-BE49-F238E27FC236}">
                <a16:creationId xmlns:a16="http://schemas.microsoft.com/office/drawing/2014/main" id="{A22E2F7A-178F-4FBF-B129-553A99178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497" y="24003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F3703CE3-C04B-4729-BC23-2DDB5826C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1979" y="-2131657"/>
            <a:ext cx="5504233" cy="249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A710EB2F-264D-4BDB-A31F-8E27458709EC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6" t="30277" r="68269" b="49399"/>
          <a:stretch/>
        </p:blipFill>
        <p:spPr bwMode="auto">
          <a:xfrm>
            <a:off x="4133024" y="2970789"/>
            <a:ext cx="3925952" cy="26108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7176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35774" y="1404341"/>
            <a:ext cx="9011638" cy="3086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Must design for future states, not today’s. Looking 25-50 </a:t>
            </a:r>
            <a:r>
              <a:rPr lang="en-US" dirty="0" err="1">
                <a:solidFill>
                  <a:schemeClr val="bg1"/>
                </a:solidFill>
                <a:latin typeface="Georgia" panose="02040502050405020303" pitchFamily="18" charset="0"/>
              </a:rPr>
              <a:t>yrs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 ahead (past 2030 SDGs, to scaled impact of emergent and ideated innovations), 3 major changes loom: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Climate change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Population shifts – urbanization, aging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Income growth</a:t>
            </a:r>
          </a:p>
          <a:p>
            <a:pPr>
              <a:buFontTx/>
              <a:buChar char="-"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Two key implications: </a:t>
            </a:r>
          </a:p>
          <a:p>
            <a:pPr marL="457200" indent="-457200">
              <a:buAutoNum type="arabicPeriod"/>
            </a:pP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Pay FAR more attention to Africa … will account for &gt;50% of global food demand growth to 2100</a:t>
            </a:r>
          </a:p>
          <a:p>
            <a:pPr marL="457200" indent="-457200">
              <a:buAutoNum type="arabicPeriod"/>
            </a:pP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Canada relatively favorably positioned – bilingual, net agronomic gains, land for post-ag rural economy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3CD39138-2085-4B13-80D5-E00B1C068474}"/>
              </a:ext>
            </a:extLst>
          </p:cNvPr>
          <p:cNvSpPr txBox="1">
            <a:spLocks/>
          </p:cNvSpPr>
          <p:nvPr/>
        </p:nvSpPr>
        <p:spPr bwMode="auto">
          <a:xfrm>
            <a:off x="5027942" y="66675"/>
            <a:ext cx="4686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Key conclusions</a:t>
            </a:r>
          </a:p>
        </p:txBody>
      </p:sp>
      <p:sp>
        <p:nvSpPr>
          <p:cNvPr id="3" name="Rectangle 16">
            <a:extLst>
              <a:ext uri="{FF2B5EF4-FFF2-40B4-BE49-F238E27FC236}">
                <a16:creationId xmlns:a16="http://schemas.microsoft.com/office/drawing/2014/main" id="{A22E2F7A-178F-4FBF-B129-553A99178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497" y="24003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F3703CE3-C04B-4729-BC23-2DDB5826C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1979" y="-2131657"/>
            <a:ext cx="5504233" cy="249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7B155EF3-4896-4D5F-8FF5-1DB419A58D9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" t="2487" r="78365" b="84447"/>
          <a:stretch/>
        </p:blipFill>
        <p:spPr bwMode="auto">
          <a:xfrm>
            <a:off x="8092395" y="2748040"/>
            <a:ext cx="3243694" cy="19182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8246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6">
            <a:extLst>
              <a:ext uri="{FF2B5EF4-FFF2-40B4-BE49-F238E27FC236}">
                <a16:creationId xmlns:a16="http://schemas.microsoft.com/office/drawing/2014/main" id="{A22E2F7A-178F-4FBF-B129-553A99178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497" y="24003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9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2EDA17A7-13BA-423F-8FD2-9E1A00171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912" y="3481782"/>
            <a:ext cx="65913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9">
            <a:extLst>
              <a:ext uri="{FF2B5EF4-FFF2-40B4-BE49-F238E27FC236}">
                <a16:creationId xmlns:a16="http://schemas.microsoft.com/office/drawing/2014/main" id="{F3703CE3-C04B-4729-BC23-2DDB5826C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1979" y="-2131657"/>
            <a:ext cx="5504233" cy="249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42" name="Picture 12" descr="A picture containing chart&#10;&#10;Description automatically generated">
            <a:extLst>
              <a:ext uri="{FF2B5EF4-FFF2-40B4-BE49-F238E27FC236}">
                <a16:creationId xmlns:a16="http://schemas.microsoft.com/office/drawing/2014/main" id="{7F44DFAA-F738-433D-87BF-0D7F448B6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164" y="2272146"/>
            <a:ext cx="3062587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3D39A221-C4E6-40DC-A4EE-3D4AC5F17CB5}"/>
              </a:ext>
            </a:extLst>
          </p:cNvPr>
          <p:cNvSpPr txBox="1">
            <a:spLocks/>
          </p:cNvSpPr>
          <p:nvPr/>
        </p:nvSpPr>
        <p:spPr>
          <a:xfrm>
            <a:off x="1916825" y="1447800"/>
            <a:ext cx="8655926" cy="3086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charset="2"/>
              <a:buChar char="§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Char char="o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Char char="o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Char char="o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Char char="o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A profuse pipeline exists of promising (natural and social) science advances at various stages of deployment readiness. Span value chains and geographies.</a:t>
            </a:r>
          </a:p>
          <a:p>
            <a:pPr marL="0" indent="0">
              <a:buFont typeface="Wingdings" charset="2"/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9408C812-473C-4D67-A467-67C7EA2B8D43}"/>
              </a:ext>
            </a:extLst>
          </p:cNvPr>
          <p:cNvSpPr txBox="1">
            <a:spLocks/>
          </p:cNvSpPr>
          <p:nvPr/>
        </p:nvSpPr>
        <p:spPr bwMode="auto">
          <a:xfrm>
            <a:off x="5027942" y="66675"/>
            <a:ext cx="4686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Key conclusions</a:t>
            </a:r>
          </a:p>
        </p:txBody>
      </p:sp>
    </p:spTree>
    <p:extLst>
      <p:ext uri="{BB962C8B-B14F-4D97-AF65-F5344CB8AC3E}">
        <p14:creationId xmlns:p14="http://schemas.microsoft.com/office/powerpoint/2010/main" val="140898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78600" y="1505869"/>
            <a:ext cx="10929445" cy="30861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457200" indent="-457200">
              <a:buAutoNum type="arabicPeriod"/>
            </a:pPr>
            <a:r>
              <a:rPr lang="en-US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Develop socio-technical innovation bundles</a:t>
            </a:r>
            <a:endParaRPr lang="en-US" dirty="0"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      No magic bullets exist. Need to bundle in order to: </a:t>
            </a:r>
          </a:p>
          <a:p>
            <a:pPr marL="971550" lvl="1" indent="-514350">
              <a:buFont typeface="Courier New" charset="0"/>
              <a:buAutoNum type="romanLcParenBoth"/>
            </a:pP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realize synergies needed to adapt/scale (Green Revolution lesson)</a:t>
            </a:r>
          </a:p>
          <a:p>
            <a:pPr marL="971550" lvl="1" indent="-514350">
              <a:buAutoNum type="romanLcParenBoth"/>
            </a:pP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address political economy arising from spillovers (alt protein lesson)</a:t>
            </a:r>
          </a:p>
          <a:p>
            <a:pPr marL="971550" lvl="1" indent="-514350">
              <a:buFont typeface="Courier New" charset="0"/>
              <a:buAutoNum type="romanLcParenBoth"/>
            </a:pP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meet heterogeneous needs (micronutrient deficiencies lesson)</a:t>
            </a:r>
            <a:endParaRPr lang="en-US" dirty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971550" lvl="1" indent="-514350">
              <a:buAutoNum type="romanLcParenBoth"/>
            </a:pPr>
            <a:endParaRPr lang="en-US" dirty="0"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 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3CD39138-2085-4B13-80D5-E00B1C068474}"/>
              </a:ext>
            </a:extLst>
          </p:cNvPr>
          <p:cNvSpPr txBox="1">
            <a:spLocks/>
          </p:cNvSpPr>
          <p:nvPr/>
        </p:nvSpPr>
        <p:spPr bwMode="auto">
          <a:xfrm>
            <a:off x="5027942" y="66675"/>
            <a:ext cx="4686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7 Essential Actions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4A475D0E-02BF-48B8-8393-65FBE1FABE6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96" t="12479" r="1" b="11427"/>
          <a:stretch/>
        </p:blipFill>
        <p:spPr bwMode="auto">
          <a:xfrm>
            <a:off x="5517931" y="3988676"/>
            <a:ext cx="4035323" cy="22548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137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04708" y="1447800"/>
            <a:ext cx="11102852" cy="3086100"/>
          </a:xfrm>
        </p:spPr>
        <p:txBody>
          <a:bodyPr>
            <a:noAutofit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2.</a:t>
            </a:r>
            <a:r>
              <a:rPr lang="en-US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 Reduce the land and water footprint of food</a:t>
            </a:r>
            <a:endParaRPr lang="en-US" dirty="0"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Decoupling food production from land is increasingly necessary, as well as culturally, economically, technologically feasible. 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Challenge: </a:t>
            </a: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Managing de-</a:t>
            </a:r>
            <a:r>
              <a:rPr lang="en-US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agrarianization’s</a:t>
            </a: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 creative destruction.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Canada has some advantages in this transition if it moves quickly.</a:t>
            </a:r>
            <a:endParaRPr lang="en-US" dirty="0">
              <a:effectLst/>
              <a:latin typeface="Georgia" panose="02040502050405020303" pitchFamily="18" charset="0"/>
              <a:ea typeface="DengXian" panose="02010600030101010101" pitchFamily="2" charset="-122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1949C6D7-C3DD-4609-88E2-6D8C11097E6E}"/>
              </a:ext>
            </a:extLst>
          </p:cNvPr>
          <p:cNvSpPr txBox="1">
            <a:spLocks/>
          </p:cNvSpPr>
          <p:nvPr/>
        </p:nvSpPr>
        <p:spPr bwMode="auto">
          <a:xfrm>
            <a:off x="5027942" y="66675"/>
            <a:ext cx="4686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7 Essential Actions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F205E20-650C-4768-9A6C-46511E4A3166}"/>
              </a:ext>
            </a:extLst>
          </p:cNvPr>
          <p:cNvGrpSpPr/>
          <p:nvPr/>
        </p:nvGrpSpPr>
        <p:grpSpPr>
          <a:xfrm>
            <a:off x="677915" y="3499945"/>
            <a:ext cx="3879042" cy="2370304"/>
            <a:chOff x="-1" y="2679620"/>
            <a:chExt cx="4323886" cy="333764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51568D3-F6A1-456E-9234-DD6EE741404B}"/>
                </a:ext>
              </a:extLst>
            </p:cNvPr>
            <p:cNvSpPr txBox="1"/>
            <p:nvPr/>
          </p:nvSpPr>
          <p:spPr>
            <a:xfrm>
              <a:off x="-1" y="5627220"/>
              <a:ext cx="3769515" cy="390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solidFill>
                    <a:schemeClr val="bg1"/>
                  </a:solidFill>
                  <a:latin typeface="Georgia" panose="02040502050405020303" pitchFamily="18" charset="0"/>
                </a:rPr>
                <a:t>Photo: Gerry Machen/Creative Commons</a:t>
              </a:r>
              <a:endParaRPr lang="en-US" sz="1200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72B3E1C-A72D-425B-A6AD-B6C04ABF7E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440" y="2679620"/>
              <a:ext cx="4239445" cy="2829921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695C6AE-457F-477B-970C-B384C16101E9}"/>
              </a:ext>
            </a:extLst>
          </p:cNvPr>
          <p:cNvGrpSpPr/>
          <p:nvPr/>
        </p:nvGrpSpPr>
        <p:grpSpPr>
          <a:xfrm>
            <a:off x="4240925" y="4352450"/>
            <a:ext cx="3879041" cy="2462068"/>
            <a:chOff x="4616614" y="4395932"/>
            <a:chExt cx="3879041" cy="2462068"/>
          </a:xfrm>
        </p:grpSpPr>
        <p:pic>
          <p:nvPicPr>
            <p:cNvPr id="4098" name="Picture 2" descr="This Soil-less Farming Will Reduce Water Usage By 95%!">
              <a:extLst>
                <a:ext uri="{FF2B5EF4-FFF2-40B4-BE49-F238E27FC236}">
                  <a16:creationId xmlns:a16="http://schemas.microsoft.com/office/drawing/2014/main" id="{159A07F0-6813-4659-9A69-23CAEBE450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614" y="4395932"/>
              <a:ext cx="3879041" cy="2185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4D55DD5-160D-422E-98FA-3CF5D7D74257}"/>
                </a:ext>
              </a:extLst>
            </p:cNvPr>
            <p:cNvSpPr txBox="1"/>
            <p:nvPr/>
          </p:nvSpPr>
          <p:spPr>
            <a:xfrm>
              <a:off x="4616614" y="6581001"/>
              <a:ext cx="32861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solidFill>
                    <a:schemeClr val="bg1"/>
                  </a:solidFill>
                  <a:latin typeface="Georgia" panose="02040502050405020303" pitchFamily="18" charset="0"/>
                </a:rPr>
                <a:t>Photo: Betterindia.com</a:t>
              </a:r>
              <a:endParaRPr lang="en-US" sz="1200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B7DFF1D-0988-414A-A5D0-2098388F205F}"/>
              </a:ext>
            </a:extLst>
          </p:cNvPr>
          <p:cNvGrpSpPr/>
          <p:nvPr/>
        </p:nvGrpSpPr>
        <p:grpSpPr>
          <a:xfrm>
            <a:off x="8119966" y="3499944"/>
            <a:ext cx="3231206" cy="2447963"/>
            <a:chOff x="7837529" y="2623692"/>
            <a:chExt cx="3684574" cy="3040429"/>
          </a:xfrm>
        </p:grpSpPr>
        <p:pic>
          <p:nvPicPr>
            <p:cNvPr id="4100" name="Picture 4" descr="Image may contain Human Person Helmet Clothing and Apparel">
              <a:extLst>
                <a:ext uri="{FF2B5EF4-FFF2-40B4-BE49-F238E27FC236}">
                  <a16:creationId xmlns:a16="http://schemas.microsoft.com/office/drawing/2014/main" id="{38C320B5-7071-40D5-9B10-3503A5C950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7529" y="2623692"/>
              <a:ext cx="3684574" cy="2763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C1FAAE0-18F8-4BDE-9638-95241070F1E0}"/>
                </a:ext>
              </a:extLst>
            </p:cNvPr>
            <p:cNvSpPr txBox="1"/>
            <p:nvPr/>
          </p:nvSpPr>
          <p:spPr>
            <a:xfrm>
              <a:off x="8219452" y="5387122"/>
              <a:ext cx="32861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solidFill>
                    <a:schemeClr val="bg1"/>
                  </a:solidFill>
                  <a:latin typeface="Georgia" panose="02040502050405020303" pitchFamily="18" charset="0"/>
                </a:rPr>
                <a:t>Photo: Beck Deifenbach/Reuters</a:t>
              </a:r>
              <a:endParaRPr lang="en-US" sz="1200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971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0814" y="1363980"/>
            <a:ext cx="10929445" cy="3086100"/>
          </a:xfrm>
        </p:spPr>
        <p:txBody>
          <a:bodyPr>
            <a:noAutofit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3. Reconfigure public support for AFSs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Two key roles for gov’ts: </a:t>
            </a:r>
          </a:p>
          <a:p>
            <a:pPr marL="45720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1. invest in essential public goods and services: e.g., NSF-funded research</a:t>
            </a:r>
          </a:p>
          <a:p>
            <a:pPr marL="45720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2. facilitate dialogue to find cooperative solutions: e.g., workshops like this! 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Much c</a:t>
            </a: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urrent government AFS spending is wasteful ($2bn/day!)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Must redirect towards social protection programs, agri-food research, and physical and institutional infrastructure. 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Foster civil society dialogues to identify and support contextually appropriate socio-technical bundles.</a:t>
            </a: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Arial" panose="020B0604020202020204" pitchFamily="34" charset="0"/>
              </a:rPr>
              <a:t> 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000000"/>
              </a:solidFill>
              <a:latin typeface="Georgia" panose="02040502050405020303" pitchFamily="18" charset="0"/>
              <a:ea typeface="DengXian" panose="02010600030101010101" pitchFamily="2" charset="-122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DengXian" panose="02010600030101010101" pitchFamily="2" charset="-122"/>
              </a:rPr>
              <a:t>Again, Canada seems to have some advantages here over EU, US, Japan, BRICS</a:t>
            </a:r>
            <a:endParaRPr lang="en-US" dirty="0">
              <a:effectLst/>
              <a:latin typeface="Georgia" panose="02040502050405020303" pitchFamily="18" charset="0"/>
              <a:ea typeface="DengXian" panose="02010600030101010101" pitchFamily="2" charset="-122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4CD45E33-41F4-4A0D-A123-3E086237D1B3}"/>
              </a:ext>
            </a:extLst>
          </p:cNvPr>
          <p:cNvSpPr txBox="1">
            <a:spLocks/>
          </p:cNvSpPr>
          <p:nvPr/>
        </p:nvSpPr>
        <p:spPr bwMode="auto">
          <a:xfrm>
            <a:off x="5027942" y="66675"/>
            <a:ext cx="4686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7 Essential Actions</a:t>
            </a:r>
          </a:p>
        </p:txBody>
      </p:sp>
    </p:spTree>
    <p:extLst>
      <p:ext uri="{BB962C8B-B14F-4D97-AF65-F5344CB8AC3E}">
        <p14:creationId xmlns:p14="http://schemas.microsoft.com/office/powerpoint/2010/main" val="29187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FPRI Zoom">
  <a:themeElements>
    <a:clrScheme name="IFPRI Color 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2BA45"/>
      </a:accent1>
      <a:accent2>
        <a:srgbClr val="00AE9A"/>
      </a:accent2>
      <a:accent3>
        <a:srgbClr val="EF463B"/>
      </a:accent3>
      <a:accent4>
        <a:srgbClr val="F7921E"/>
      </a:accent4>
      <a:accent5>
        <a:srgbClr val="8850A0"/>
      </a:accent5>
      <a:accent6>
        <a:srgbClr val="007DB3"/>
      </a:accent6>
      <a:hlink>
        <a:srgbClr val="3C5567"/>
      </a:hlink>
      <a:folHlink>
        <a:srgbClr val="95C94F"/>
      </a:folHlink>
    </a:clrScheme>
    <a:fontScheme name="IFPRI 20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>
        <a:noAutofit/>
      </a:bodyPr>
      <a:lstStyle>
        <a:defPPr algn="r"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D7A8DB8B-EB9A-4DE6-95F0-E88809FC0F81}" vid="{51B3EFE2-C9CC-4BCD-AD85-8CCB3FF5B955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IFPRI Presentation Template_Dark_Zoom</Template>
  <TotalTime>649</TotalTime>
  <Words>866</Words>
  <Application>Microsoft Office PowerPoint</Application>
  <PresentationFormat>Widescreen</PresentationFormat>
  <Paragraphs>110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Georgia</vt:lpstr>
      <vt:lpstr>Wingdings</vt:lpstr>
      <vt:lpstr>IFPRI Zoom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IFPRI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Barrett</dc:creator>
  <cp:lastModifiedBy>Chris Barrett</cp:lastModifiedBy>
  <cp:revision>29</cp:revision>
  <dcterms:created xsi:type="dcterms:W3CDTF">2021-03-10T01:54:34Z</dcterms:created>
  <dcterms:modified xsi:type="dcterms:W3CDTF">2021-05-10T21:44:20Z</dcterms:modified>
</cp:coreProperties>
</file>